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66" r:id="rId6"/>
    <p:sldId id="289" r:id="rId7"/>
    <p:sldId id="273" r:id="rId8"/>
    <p:sldId id="272" r:id="rId9"/>
    <p:sldId id="284" r:id="rId10"/>
    <p:sldId id="285" r:id="rId11"/>
    <p:sldId id="288" r:id="rId12"/>
    <p:sldId id="287" r:id="rId13"/>
    <p:sldId id="281" r:id="rId14"/>
    <p:sldId id="299" r:id="rId15"/>
    <p:sldId id="300" r:id="rId16"/>
    <p:sldId id="301" r:id="rId17"/>
    <p:sldId id="302" r:id="rId18"/>
    <p:sldId id="290" r:id="rId19"/>
    <p:sldId id="291" r:id="rId20"/>
    <p:sldId id="303" r:id="rId21"/>
    <p:sldId id="294" r:id="rId22"/>
    <p:sldId id="295" r:id="rId23"/>
    <p:sldId id="304" r:id="rId24"/>
    <p:sldId id="307" r:id="rId25"/>
    <p:sldId id="306" r:id="rId26"/>
    <p:sldId id="297" r:id="rId27"/>
    <p:sldId id="298" r:id="rId28"/>
    <p:sldId id="296" r:id="rId29"/>
    <p:sldId id="283" r:id="rId3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F82"/>
    <a:srgbClr val="009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 autoAdjust="0"/>
    <p:restoredTop sz="94694"/>
  </p:normalViewPr>
  <p:slideViewPr>
    <p:cSldViewPr snapToObjects="1" showGuides="1">
      <p:cViewPr varScale="1">
        <p:scale>
          <a:sx n="81" d="100"/>
          <a:sy n="81" d="100"/>
        </p:scale>
        <p:origin x="193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92E37-DEAD-C449-ADCC-8B6F14BE1A3F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973B2-F59F-8141-A482-B741DE92F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08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973B2-F59F-8141-A482-B741DE92FA0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9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1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9B08E-DE2D-C640-96B5-6663CC403FE7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4B0A8-04BD-8C4A-8520-ED413104A6BB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ekeuze.qompas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venm@stanislascollege.n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islascollege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9369" y="1382911"/>
            <a:ext cx="7772400" cy="1470025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Sansa-Light" panose="02000603080000020004" pitchFamily="2" charset="0"/>
              </a:rPr>
              <a:t>Informatieavond 4 havo</a:t>
            </a:r>
            <a:br>
              <a:rPr lang="nl-NL" sz="3600" dirty="0">
                <a:solidFill>
                  <a:schemeClr val="bg1"/>
                </a:solidFill>
                <a:latin typeface="Sansa-Light" panose="02000603080000020004" pitchFamily="2" charset="0"/>
              </a:rPr>
            </a:br>
            <a:r>
              <a:rPr lang="nl-NL" sz="3600" dirty="0">
                <a:solidFill>
                  <a:schemeClr val="bg1"/>
                </a:solidFill>
                <a:latin typeface="Sansa-Light" panose="02000603080000020004" pitchFamily="2" charset="0"/>
              </a:rPr>
              <a:t>6 september 2022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  <a:latin typeface="Sansa-Bold" panose="02000603080000020004" pitchFamily="2" charset="0"/>
              </a:rPr>
              <a:t>Het begint bij jou!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B06052-FF34-7B4F-A873-DAF9FB71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401054" cy="1296144"/>
          </a:xfrm>
          <a:prstGeom prst="rect">
            <a:avLst/>
          </a:prstGeom>
        </p:spPr>
      </p:pic>
      <p:pic>
        <p:nvPicPr>
          <p:cNvPr id="8" name="Afbeelding 7" descr="Afbeelding met persoon, vloer, binnen, trein&#10;&#10;Automatisch gegenereerde beschrijving">
            <a:extLst>
              <a:ext uri="{FF2B5EF4-FFF2-40B4-BE49-F238E27FC236}">
                <a16:creationId xmlns:a16="http://schemas.microsoft.com/office/drawing/2014/main" id="{F5004DE1-1892-E343-A231-4B2B65BC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/>
          <a:stretch/>
        </p:blipFill>
        <p:spPr>
          <a:xfrm>
            <a:off x="42225" y="2852936"/>
            <a:ext cx="9117765" cy="5160311"/>
          </a:xfrm>
          <a:prstGeom prst="rect">
            <a:avLst/>
          </a:prstGeom>
        </p:spPr>
      </p:pic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B71BFD1-B51E-3641-8DC7-2A8FEF9B7003}"/>
              </a:ext>
            </a:extLst>
          </p:cNvPr>
          <p:cNvSpPr/>
          <p:nvPr/>
        </p:nvSpPr>
        <p:spPr>
          <a:xfrm>
            <a:off x="6843908" y="5433091"/>
            <a:ext cx="2808312" cy="92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F6FA805-FFDF-F748-986E-72A1A71FC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69" y="5483745"/>
            <a:ext cx="2061241" cy="845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56015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Overgang klas 3 naar 4 havo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Bovenbouwklas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Start examenprogramma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Hoeveelheid lesstof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Tempo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Inzicht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Zelfstandigheid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Minder vakken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Nieuwe vakken (ckv, </a:t>
            </a:r>
            <a:r>
              <a:rPr lang="nl-NL" sz="1600" b="1" dirty="0" err="1">
                <a:solidFill>
                  <a:schemeClr val="bg1"/>
                </a:solidFill>
              </a:rPr>
              <a:t>beco</a:t>
            </a:r>
            <a:r>
              <a:rPr lang="nl-NL" sz="1600" b="1" dirty="0">
                <a:solidFill>
                  <a:schemeClr val="bg1"/>
                </a:solidFill>
              </a:rPr>
              <a:t>, </a:t>
            </a:r>
            <a:r>
              <a:rPr lang="nl-NL" sz="1600" b="1" dirty="0" err="1">
                <a:solidFill>
                  <a:schemeClr val="bg1"/>
                </a:solidFill>
              </a:rPr>
              <a:t>wi</a:t>
            </a:r>
            <a:r>
              <a:rPr lang="nl-NL" sz="1600" b="1" dirty="0">
                <a:solidFill>
                  <a:schemeClr val="bg1"/>
                </a:solidFill>
              </a:rPr>
              <a:t> A, </a:t>
            </a:r>
            <a:r>
              <a:rPr lang="nl-NL" sz="1600" b="1" dirty="0" err="1">
                <a:solidFill>
                  <a:schemeClr val="bg1"/>
                </a:solidFill>
              </a:rPr>
              <a:t>wi</a:t>
            </a:r>
            <a:r>
              <a:rPr lang="nl-NL" sz="1600" b="1" dirty="0">
                <a:solidFill>
                  <a:schemeClr val="bg1"/>
                </a:solidFill>
              </a:rPr>
              <a:t> B, 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maatschappijleer, </a:t>
            </a:r>
            <a:r>
              <a:rPr lang="nl-NL" sz="1600" b="1" dirty="0" err="1">
                <a:solidFill>
                  <a:schemeClr val="bg1"/>
                </a:solidFill>
              </a:rPr>
              <a:t>kubv</a:t>
            </a:r>
            <a:r>
              <a:rPr lang="nl-NL" sz="1600" b="1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Daltonplusuren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Reizen</a:t>
            </a: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CFB7ACC-31C9-5A47-9C63-D0D7FAAD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358719">
            <a:off x="5207820" y="4004733"/>
            <a:ext cx="3294870" cy="2196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619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Indeling schooljaar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65338E-41CB-E8CD-7568-A56D3550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0" y="5805264"/>
            <a:ext cx="8900931" cy="1052736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7A3ED5F-0674-D081-DD26-24458907B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108304"/>
              </p:ext>
            </p:extLst>
          </p:nvPr>
        </p:nvGraphicFramePr>
        <p:xfrm>
          <a:off x="1547664" y="2564904"/>
          <a:ext cx="6624737" cy="3348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463">
                  <a:extLst>
                    <a:ext uri="{9D8B030D-6E8A-4147-A177-3AD203B41FA5}">
                      <a16:colId xmlns:a16="http://schemas.microsoft.com/office/drawing/2014/main" val="1809175377"/>
                    </a:ext>
                  </a:extLst>
                </a:gridCol>
                <a:gridCol w="1356195">
                  <a:extLst>
                    <a:ext uri="{9D8B030D-6E8A-4147-A177-3AD203B41FA5}">
                      <a16:colId xmlns:a16="http://schemas.microsoft.com/office/drawing/2014/main" val="2004917691"/>
                    </a:ext>
                  </a:extLst>
                </a:gridCol>
                <a:gridCol w="1356942">
                  <a:extLst>
                    <a:ext uri="{9D8B030D-6E8A-4147-A177-3AD203B41FA5}">
                      <a16:colId xmlns:a16="http://schemas.microsoft.com/office/drawing/2014/main" val="1624187432"/>
                    </a:ext>
                  </a:extLst>
                </a:gridCol>
                <a:gridCol w="1356195">
                  <a:extLst>
                    <a:ext uri="{9D8B030D-6E8A-4147-A177-3AD203B41FA5}">
                      <a16:colId xmlns:a16="http://schemas.microsoft.com/office/drawing/2014/main" val="814345183"/>
                    </a:ext>
                  </a:extLst>
                </a:gridCol>
                <a:gridCol w="1356942">
                  <a:extLst>
                    <a:ext uri="{9D8B030D-6E8A-4147-A177-3AD203B41FA5}">
                      <a16:colId xmlns:a16="http://schemas.microsoft.com/office/drawing/2014/main" val="155069444"/>
                    </a:ext>
                  </a:extLst>
                </a:gridCol>
              </a:tblGrid>
              <a:tr h="667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toetsweek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Eerste </a:t>
                      </a:r>
                      <a:r>
                        <a:rPr lang="nl-NL" sz="1400" dirty="0" err="1">
                          <a:effectLst/>
                        </a:rPr>
                        <a:t>toetsdag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Laatste toetsdag 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Aanvraag herkansing* 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Herkansing**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645834"/>
                  </a:ext>
                </a:extLst>
              </a:tr>
              <a:tr h="500702">
                <a:tc>
                  <a:txBody>
                    <a:bodyPr/>
                    <a:lstStyle/>
                    <a:p>
                      <a:pPr marL="34290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l-NL" sz="1400" dirty="0">
                          <a:effectLst/>
                        </a:rPr>
                        <a:t>1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 nov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2022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10 nov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2022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30 nov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2022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In </a:t>
                      </a:r>
                      <a:r>
                        <a:rPr lang="nl-NL" sz="1400" dirty="0" err="1">
                          <a:effectLst/>
                        </a:rPr>
                        <a:t>toetsweek</a:t>
                      </a:r>
                      <a:r>
                        <a:rPr lang="nl-NL" sz="1400" dirty="0">
                          <a:effectLst/>
                        </a:rPr>
                        <a:t> 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1069866"/>
                  </a:ext>
                </a:extLst>
              </a:tr>
              <a:tr h="225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6374453"/>
                  </a:ext>
                </a:extLst>
              </a:tr>
              <a:tr h="500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16 jan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23 jan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10 feb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2022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In </a:t>
                      </a:r>
                      <a:r>
                        <a:rPr lang="nl-NL" sz="1400" dirty="0" err="1">
                          <a:effectLst/>
                        </a:rPr>
                        <a:t>toetsweek</a:t>
                      </a:r>
                      <a:r>
                        <a:rPr lang="nl-NL" sz="1400" dirty="0">
                          <a:effectLst/>
                        </a:rPr>
                        <a:t>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66083"/>
                  </a:ext>
                </a:extLst>
              </a:tr>
              <a:tr h="225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226067"/>
                  </a:ext>
                </a:extLst>
              </a:tr>
              <a:tr h="500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15 maart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 22 maart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6 april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In </a:t>
                      </a:r>
                      <a:r>
                        <a:rPr lang="nl-NL" sz="1400" dirty="0" err="1">
                          <a:effectLst/>
                        </a:rPr>
                        <a:t>toetsweek</a:t>
                      </a:r>
                      <a:r>
                        <a:rPr lang="nl-NL" sz="1400" dirty="0">
                          <a:effectLst/>
                        </a:rPr>
                        <a:t> 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084584"/>
                  </a:ext>
                </a:extLst>
              </a:tr>
              <a:tr h="225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083018"/>
                  </a:ext>
                </a:extLst>
              </a:tr>
              <a:tr h="500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16 juni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23 juni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2023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n.v.t.</a:t>
                      </a:r>
                      <a:endParaRPr lang="nl-NL" sz="1400" dirty="0">
                        <a:effectLst/>
                        <a:latin typeface="PMingLiU" panose="02020500000000000000" pitchFamily="18" charset="-12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166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49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Overgangsregeling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sz="1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Maximaal 3 tekorten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Gewogen gemiddelde van 6,0 of hoger (berekend over de niet-afgeronde cijfers)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Maximaal 1 tekort voor Nederlands, Engels, wiskunde</a:t>
            </a: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839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Belangrijk met het oog op 5 havo 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sz="1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Het combinatiecijfer bestaat uit het rekenkundige gemiddelde van de op een heel cijfer afgeronde cijfers voor maatschappijleer, levensbeschouwing, CKV en het profielwerkstuk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bg1"/>
                </a:solidFill>
              </a:rPr>
              <a:t>Leerlingen: werk dus heel hard voor deze drie vakken!!!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00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09121"/>
            <a:ext cx="7772400" cy="1415823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chemeClr val="bg1"/>
                </a:solidFill>
                <a:latin typeface="Sansa-Light" panose="02000603080000020004" pitchFamily="2" charset="0"/>
              </a:rPr>
            </a:br>
            <a:r>
              <a:rPr lang="nl-NL" dirty="0">
                <a:solidFill>
                  <a:schemeClr val="bg1"/>
                </a:solidFill>
                <a:latin typeface="Sansa-Light" panose="02000603080000020004" pitchFamily="2" charset="0"/>
              </a:rPr>
              <a:t>Vragen?</a:t>
            </a:r>
            <a:br>
              <a:rPr lang="nl-NL" dirty="0">
                <a:latin typeface="Sansa-Light" panose="02000603080000020004" pitchFamily="2" charset="0"/>
              </a:rPr>
            </a:br>
            <a:br>
              <a:rPr lang="nl-NL" sz="600" dirty="0">
                <a:latin typeface="Sansa-Light" panose="02000603080000020004" pitchFamily="2" charset="0"/>
              </a:rPr>
            </a:br>
            <a:endParaRPr lang="nl-NL" sz="3600" i="1" dirty="0">
              <a:solidFill>
                <a:schemeClr val="bg1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  <a:latin typeface="Sansa-Bold" panose="02000603080000020004" pitchFamily="2" charset="0"/>
              </a:rPr>
              <a:t>Het begint bij jou!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B06052-FF34-7B4F-A873-DAF9FB71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401054" cy="12961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004DE1-1892-E343-A231-4B2B65BC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32" b="12256"/>
          <a:stretch/>
        </p:blipFill>
        <p:spPr>
          <a:xfrm>
            <a:off x="0" y="3212976"/>
            <a:ext cx="9117765" cy="41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7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48011" y="1647095"/>
            <a:ext cx="8064896" cy="4124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831F82"/>
                </a:solidFill>
                <a:latin typeface="Sansa-Light" panose="02000603080000020004" pitchFamily="2" charset="0"/>
              </a:rPr>
              <a:t>Decaan havo (Enikö van Rij)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Loopbaanoriëntatie en begeleiding in havo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LOB activiteiten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Tijdpad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Studiekeuze-oriëntatie met Qompas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Toelatingseisen voor een vervolgopleiding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4E8FABF-F7B9-54F3-8290-DF772766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3" y="34124"/>
            <a:ext cx="1981372" cy="16887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7F40398-FDB1-24D0-B405-8A23D574A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052" y="4462425"/>
            <a:ext cx="1444948" cy="19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683567" y="1226703"/>
            <a:ext cx="8703203" cy="10501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735291" y="1237173"/>
            <a:ext cx="8208913" cy="587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Loopbaanoriëntatie en begeleiding (LOB)</a:t>
            </a:r>
            <a:endParaRPr lang="nl-NL" sz="3200" b="1" dirty="0">
              <a:solidFill>
                <a:srgbClr val="7030A0"/>
              </a:solidFill>
              <a:latin typeface="Sansa-Light" panose="02000603080000020004" pitchFamily="2" charset="0"/>
            </a:endParaRPr>
          </a:p>
          <a:p>
            <a:endParaRPr lang="nl-NL" sz="3200" dirty="0">
              <a:solidFill>
                <a:srgbClr val="831F82"/>
              </a:solidFill>
              <a:latin typeface="Sansa-Light" panose="02000603080000020004" pitchFamily="2" charset="0"/>
            </a:endParaRPr>
          </a:p>
          <a:p>
            <a:endParaRPr lang="nl-NL" sz="3200" dirty="0">
              <a:solidFill>
                <a:srgbClr val="831F82"/>
              </a:solidFill>
              <a:latin typeface="Sansa-Light" panose="02000603080000020004" pitchFamily="2" charset="0"/>
            </a:endParaRPr>
          </a:p>
          <a:p>
            <a:r>
              <a:rPr lang="nl-NL" sz="2800" dirty="0">
                <a:solidFill>
                  <a:schemeClr val="bg1"/>
                </a:solidFill>
              </a:rPr>
              <a:t>Wat is LOB? </a:t>
            </a:r>
          </a:p>
          <a:p>
            <a:r>
              <a:rPr lang="nl-NL" sz="3200" dirty="0">
                <a:solidFill>
                  <a:schemeClr val="bg1"/>
                </a:solidFill>
              </a:rPr>
              <a:t>• </a:t>
            </a:r>
            <a:r>
              <a:rPr lang="nl-NL" sz="2400" dirty="0">
                <a:solidFill>
                  <a:schemeClr val="bg1"/>
                </a:solidFill>
              </a:rPr>
              <a:t>Verplicht, staat in het PTA 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800" dirty="0">
                <a:solidFill>
                  <a:schemeClr val="bg1"/>
                </a:solidFill>
              </a:rPr>
              <a:t>LOB competenties: (Marinka Kuipers)</a:t>
            </a:r>
          </a:p>
          <a:p>
            <a:r>
              <a:rPr lang="nl-NL" sz="2400" dirty="0">
                <a:solidFill>
                  <a:schemeClr val="bg1"/>
                </a:solidFill>
              </a:rPr>
              <a:t>1. Kwaliteitenreflectie </a:t>
            </a:r>
          </a:p>
          <a:p>
            <a:r>
              <a:rPr lang="nl-NL" sz="2400" dirty="0">
                <a:solidFill>
                  <a:schemeClr val="bg1"/>
                </a:solidFill>
              </a:rPr>
              <a:t>2. Motievenreflectie  </a:t>
            </a:r>
          </a:p>
          <a:p>
            <a:r>
              <a:rPr lang="nl-NL" sz="2400" dirty="0">
                <a:solidFill>
                  <a:schemeClr val="bg1"/>
                </a:solidFill>
              </a:rPr>
              <a:t>3. Werkexploratie </a:t>
            </a:r>
          </a:p>
          <a:p>
            <a:r>
              <a:rPr lang="nl-NL" sz="2400" dirty="0">
                <a:solidFill>
                  <a:schemeClr val="bg1"/>
                </a:solidFill>
              </a:rPr>
              <a:t>4. Loopbaansturing </a:t>
            </a:r>
          </a:p>
          <a:p>
            <a:r>
              <a:rPr lang="nl-NL" sz="2400" dirty="0">
                <a:solidFill>
                  <a:schemeClr val="bg1"/>
                </a:solidFill>
              </a:rPr>
              <a:t>5. Netwerken</a:t>
            </a: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5C43B1-4F79-E510-0F6E-C6FFECAE9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877" y="4391883"/>
            <a:ext cx="2253327" cy="22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4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683567" y="1226703"/>
            <a:ext cx="8703203" cy="10501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683568" y="1252640"/>
            <a:ext cx="8847220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7030A0"/>
                </a:solidFill>
              </a:rPr>
              <a:t>LOB activiteiten havo 4  </a:t>
            </a:r>
            <a:endParaRPr lang="nl-NL" sz="3200" b="1" dirty="0">
              <a:solidFill>
                <a:srgbClr val="7030A0"/>
              </a:solidFill>
              <a:latin typeface="Sansa-Light" panose="02000603080000020004" pitchFamily="2" charset="0"/>
            </a:endParaRPr>
          </a:p>
          <a:p>
            <a:endParaRPr lang="nl-NL" sz="3200" dirty="0">
              <a:solidFill>
                <a:srgbClr val="831F82"/>
              </a:solidFill>
              <a:latin typeface="Sansa-Light" panose="02000603080000020004" pitchFamily="2" charset="0"/>
            </a:endParaRPr>
          </a:p>
          <a:p>
            <a:pPr>
              <a:lnSpc>
                <a:spcPct val="150000"/>
              </a:lnSpc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Studiekeuze met Qompas in de </a:t>
            </a:r>
            <a:r>
              <a:rPr lang="nl-NL" sz="2400" dirty="0" err="1">
                <a:solidFill>
                  <a:schemeClr val="bg1"/>
                </a:solidFill>
              </a:rPr>
              <a:t>mentorles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Individuele gesprekken coach/mentor/decaan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Voorlichtingslessen/gastsprekers tijdens daltonuren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Bekijk je toekomst 11 oktober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Individueel bezoek van open-, meeloop-, en </a:t>
            </a:r>
            <a:r>
              <a:rPr lang="nl-NL" sz="2400" dirty="0" err="1">
                <a:solidFill>
                  <a:schemeClr val="bg1"/>
                </a:solidFill>
              </a:rPr>
              <a:t>proefstudeerdagen</a:t>
            </a:r>
            <a:r>
              <a:rPr lang="nl-NL" sz="2400" dirty="0">
                <a:solidFill>
                  <a:schemeClr val="bg1"/>
                </a:solidFill>
              </a:rPr>
              <a:t> (verlofaanvraag is mogelijk bij de teamleider/decaan) 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https://studiekeuze.qompas.nl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https://www.studiekeuze123.nl/open-dagen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53C82A-743E-6C7C-EC46-45D67A2B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79" y="247352"/>
            <a:ext cx="2376264" cy="24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5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405602" y="1404719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405602" y="1772816"/>
            <a:ext cx="8990934" cy="40966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831F82"/>
                </a:solidFill>
                <a:latin typeface="Sansa-Light" panose="02000603080000020004" pitchFamily="2" charset="0"/>
              </a:rPr>
              <a:t>Tijdpad</a:t>
            </a:r>
          </a:p>
          <a:p>
            <a:pPr>
              <a:lnSpc>
                <a:spcPct val="150000"/>
              </a:lnSpc>
            </a:pPr>
            <a:endParaRPr lang="nl-NL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Start met studiekeuze Qompas                                                              sept.22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Bekijk je toekomst 									                   11 okt.22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Interesse-, competentie- en persoonlijkheidstest                              okt. 22                                                                                                                                                                                       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Fysiek /online open dag bezoeken (min. 2)                                          okt.22- mei23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Gesprek over je voorlopige studiekeuze met je mentor/decaan     maart 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Loopbaandossier in Qompas afgerond						    1 juni 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8CD444-7661-DCD1-2988-0715808E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39" y="332656"/>
            <a:ext cx="3557557" cy="161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3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638415" y="1285443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827584" y="1846370"/>
            <a:ext cx="8316416" cy="71404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831F82"/>
                </a:solidFill>
                <a:latin typeface="Sansa-Light" panose="02000603080000020004" pitchFamily="2" charset="0"/>
              </a:rPr>
              <a:t>Oriëntatie met Qompas Studiekeuze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u="sng" dirty="0">
                <a:solidFill>
                  <a:schemeClr val="bg1"/>
                </a:solidFill>
              </a:rPr>
              <a:t>Door de mentor: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Mentorlessen m.b.v.: </a:t>
            </a:r>
            <a:r>
              <a:rPr lang="nl-NL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https://studiekeuze.qompas.nl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Keuzegesprekken: aandacht voor vragen zoals: sterke /zwakke kanten? Wat wil ik? Wat kan ik? Welke vervolgopleiding past daarbij?</a:t>
            </a:r>
          </a:p>
          <a:p>
            <a:pPr>
              <a:lnSpc>
                <a:spcPct val="150000"/>
              </a:lnSpc>
            </a:pPr>
            <a:r>
              <a:rPr lang="nl-NL" sz="2000" u="sng" dirty="0">
                <a:solidFill>
                  <a:schemeClr val="bg1"/>
                </a:solidFill>
              </a:rPr>
              <a:t>Door de decaan: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Informatie over vervolgopleidingen; Voorlichtingen / gastsprekers </a:t>
            </a:r>
          </a:p>
          <a:p>
            <a:pPr>
              <a:lnSpc>
                <a:spcPct val="150000"/>
              </a:lnSpc>
            </a:pPr>
            <a:r>
              <a:rPr lang="nl-NL" sz="2000" u="sng" dirty="0">
                <a:solidFill>
                  <a:schemeClr val="bg1"/>
                </a:solidFill>
              </a:rPr>
              <a:t>Ouder(s) / verzorger(s):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000" dirty="0">
                <a:solidFill>
                  <a:schemeClr val="bg1"/>
                </a:solidFill>
              </a:rPr>
              <a:t>Duidelijke rol bij het keuzeproces voor de vervolgopleiding (MOL-gesprekken)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784CDE-3E31-657B-DE7B-A4165509D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752" y="335610"/>
            <a:ext cx="1979712" cy="14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4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802154" y="1772816"/>
            <a:ext cx="5544616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Voorstellen Natasja Geise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21 jaar onderwijs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16 jaar teamleider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Docent Nederlands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Teamleider brugklas, 3 / 4 </a:t>
            </a:r>
          </a:p>
          <a:p>
            <a:r>
              <a:rPr lang="nl-NL" sz="2000" dirty="0">
                <a:solidFill>
                  <a:schemeClr val="bg1"/>
                </a:solidFill>
              </a:rPr>
              <a:t>      havo/vwo, 3 t/m 6 vwo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Privé 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8CC6157-881F-3844-0FDB-7CCF33A5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942480"/>
            <a:ext cx="2862064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89814" y="1628800"/>
            <a:ext cx="8154186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831F82"/>
                </a:solidFill>
                <a:latin typeface="Sansa-Light" panose="02000603080000020004" pitchFamily="2" charset="0"/>
              </a:rPr>
              <a:t>Oriëntatie met Qompas Studiekeuze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Overzicht van verschillende studies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Overzicht van open dagen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Competentie-, persoonlijkheids- en studiekeuzetest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Beroepen, filmpjes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6C0899-4AA2-84AA-C9C2-53BE39C2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95" y="5301208"/>
            <a:ext cx="7340410" cy="13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638415" y="1285443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89814" y="1772816"/>
            <a:ext cx="8154186" cy="5386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831F82"/>
                </a:solidFill>
                <a:latin typeface="Sansa-Light" panose="02000603080000020004" pitchFamily="2" charset="0"/>
              </a:rPr>
              <a:t>Toelatingseisen HBO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Juiste profiel met vereiste vakken (overzicht in Qompas)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Extra eisen: 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solidFill>
                  <a:schemeClr val="bg1"/>
                </a:solidFill>
              </a:rPr>
              <a:t>                   - auditie, toelatingstoets, selectie </a:t>
            </a:r>
          </a:p>
          <a:p>
            <a:pPr>
              <a:lnSpc>
                <a:spcPct val="150000"/>
              </a:lnSpc>
            </a:pPr>
            <a:r>
              <a:rPr lang="nl-NL" sz="2400" dirty="0">
                <a:solidFill>
                  <a:schemeClr val="bg1"/>
                </a:solidFill>
              </a:rPr>
              <a:t>                   - Pabo; https://www.goedvoorbereidnaardepabo.nl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</a:rPr>
              <a:t>Numerus</a:t>
            </a:r>
            <a:r>
              <a:rPr lang="nl-NL" sz="2400" dirty="0">
                <a:solidFill>
                  <a:schemeClr val="bg1"/>
                </a:solidFill>
              </a:rPr>
              <a:t> fixus HBO vaak eerder aanmelden!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Actuele informatie op de website van de opleiding!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F38FEC-7290-134A-E073-FF8570C49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2656"/>
            <a:ext cx="3456384" cy="19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16182" y="1276891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89814" y="1628800"/>
            <a:ext cx="8154186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831F82"/>
                </a:solidFill>
                <a:latin typeface="Sansa-Light" panose="02000603080000020004" pitchFamily="2" charset="0"/>
              </a:rPr>
              <a:t>mail: rije@stanislascollege.nl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DD8FC453-D639-661D-0500-6219FAF4D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177" b="2"/>
          <a:stretch/>
        </p:blipFill>
        <p:spPr>
          <a:xfrm>
            <a:off x="1204056" y="2780929"/>
            <a:ext cx="6546640" cy="3600400"/>
          </a:xfrm>
          <a:noFill/>
        </p:spPr>
      </p:pic>
    </p:spTree>
    <p:extLst>
      <p:ext uri="{BB962C8B-B14F-4D97-AF65-F5344CB8AC3E}">
        <p14:creationId xmlns:p14="http://schemas.microsoft.com/office/powerpoint/2010/main" val="185109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6120680" cy="36668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831F82"/>
                </a:solidFill>
                <a:latin typeface="Sansa-Light" panose="02000603080000020004" pitchFamily="2" charset="0"/>
              </a:rPr>
              <a:t>Examensecretaris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4 havo: start examenprogramma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4 </a:t>
            </a:r>
            <a:r>
              <a:rPr lang="nl-NL" sz="2400" dirty="0" err="1">
                <a:solidFill>
                  <a:schemeClr val="bg1"/>
                </a:solidFill>
              </a:rPr>
              <a:t>toetsweken</a:t>
            </a:r>
            <a:r>
              <a:rPr lang="nl-NL" sz="2400" dirty="0">
                <a:solidFill>
                  <a:schemeClr val="bg1"/>
                </a:solidFill>
              </a:rPr>
              <a:t> – 3 herkansingen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herkansing in daaropvolgende </a:t>
            </a:r>
            <a:r>
              <a:rPr lang="nl-NL" sz="2400" dirty="0" err="1">
                <a:solidFill>
                  <a:schemeClr val="bg1"/>
                </a:solidFill>
              </a:rPr>
              <a:t>toetsweek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Inhalen gemiste toetsen z.s.m. na </a:t>
            </a:r>
            <a:r>
              <a:rPr lang="nl-NL" sz="2400" dirty="0" err="1">
                <a:solidFill>
                  <a:schemeClr val="bg1"/>
                </a:solidFill>
              </a:rPr>
              <a:t>toetsweek</a:t>
            </a: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AEB4AA-3D16-8ED3-F166-EEA742F03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981055"/>
            <a:ext cx="168873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5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0911" y="1772816"/>
            <a:ext cx="6120680" cy="4220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831F82"/>
                </a:solidFill>
                <a:latin typeface="Sansa-Light" panose="02000603080000020004" pitchFamily="2" charset="0"/>
              </a:rPr>
              <a:t>Examensecretaris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Ziekmelding </a:t>
            </a:r>
            <a:r>
              <a:rPr lang="nl-NL" sz="2400" dirty="0" err="1">
                <a:solidFill>
                  <a:schemeClr val="bg1"/>
                </a:solidFill>
              </a:rPr>
              <a:t>toetsweek</a:t>
            </a:r>
            <a:r>
              <a:rPr lang="nl-NL" sz="2400" dirty="0">
                <a:solidFill>
                  <a:schemeClr val="bg1"/>
                </a:solidFill>
              </a:rPr>
              <a:t>: kost een herkansing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 uitzonderlijke gevallen kan hiervan afgeweken worden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Vragen? Mail naar: </a:t>
            </a:r>
            <a:r>
              <a:rPr lang="nl-NL" sz="2400" dirty="0">
                <a:solidFill>
                  <a:schemeClr val="bg1"/>
                </a:solidFill>
                <a:hlinkClick r:id="rId3"/>
              </a:rPr>
              <a:t>venm@stanislascollege.nl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AEB4AA-3D16-8ED3-F166-EEA742F0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981055"/>
            <a:ext cx="168873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23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69510" y="1772816"/>
            <a:ext cx="6958873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831F82"/>
                </a:solidFill>
                <a:effectLst/>
                <a:uLnTx/>
                <a:uFillTx/>
                <a:latin typeface="Sansa-Light" panose="02000603080000020004" pitchFamily="2" charset="0"/>
                <a:ea typeface="+mn-ea"/>
                <a:cs typeface="+mn-cs"/>
              </a:rPr>
              <a:t>Gesprek mentor / rondgang door de school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prstClr val="white"/>
                </a:solidFill>
                <a:latin typeface="Calibri"/>
              </a:rPr>
              <a:t>Met de mentor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 van binnen gezien?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Covid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Rondje door de school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601F93-F0A6-917F-D69B-16B5B15EE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715" y="3717032"/>
            <a:ext cx="4178270" cy="24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2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42951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  <a:latin typeface="Sansa-Light" panose="02000603080000020004" pitchFamily="2" charset="0"/>
              </a:rPr>
              <a:t>Op naar 5 havo!</a:t>
            </a:r>
            <a:br>
              <a:rPr lang="nl-NL" dirty="0">
                <a:latin typeface="Sansa-Light" panose="02000603080000020004" pitchFamily="2" charset="0"/>
              </a:rPr>
            </a:br>
            <a:br>
              <a:rPr lang="nl-NL" sz="600" dirty="0">
                <a:latin typeface="Sansa-Light" panose="02000603080000020004" pitchFamily="2" charset="0"/>
              </a:rPr>
            </a:br>
            <a:r>
              <a:rPr lang="nl-NL" sz="3600" i="1" dirty="0">
                <a:solidFill>
                  <a:schemeClr val="bg1"/>
                </a:solidFill>
                <a:latin typeface="Sansa-Light" panose="02000603080000020004" pitchFamily="2" charset="0"/>
              </a:rPr>
              <a:t>gein@stanislascollege.nl</a:t>
            </a:r>
            <a:endParaRPr lang="nl-NL" sz="3600" i="1" dirty="0">
              <a:solidFill>
                <a:schemeClr val="bg1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b="1" dirty="0">
                <a:solidFill>
                  <a:schemeClr val="bg1"/>
                </a:solidFill>
                <a:latin typeface="Sansa-Bold" panose="02000603080000020004" pitchFamily="2" charset="0"/>
              </a:rPr>
              <a:t>Het begint bij jou!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B06052-FF34-7B4F-A873-DAF9FB71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2401054" cy="12961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004DE1-1892-E343-A231-4B2B65BCE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32" b="12256"/>
          <a:stretch/>
        </p:blipFill>
        <p:spPr>
          <a:xfrm>
            <a:off x="0" y="3212976"/>
            <a:ext cx="9117765" cy="41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802153" y="1772816"/>
            <a:ext cx="8445379" cy="54168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Voorstellen mentoren / decaan havo / examensecretaris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Decaan havo: Enikö van Rij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Examensecretaris: </a:t>
            </a:r>
          </a:p>
          <a:p>
            <a:r>
              <a:rPr lang="nl-NL" sz="2800" dirty="0">
                <a:solidFill>
                  <a:schemeClr val="bg1"/>
                </a:solidFill>
              </a:rPr>
              <a:t>Marjolijn Venema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</a:rPr>
              <a:t>Mentoren 4 havo:</a:t>
            </a:r>
          </a:p>
          <a:p>
            <a:r>
              <a:rPr lang="nl-NL" sz="2800" dirty="0">
                <a:solidFill>
                  <a:schemeClr val="bg1"/>
                </a:solidFill>
              </a:rPr>
              <a:t>H4A: Wouter Postma </a:t>
            </a:r>
          </a:p>
          <a:p>
            <a:r>
              <a:rPr lang="nl-NL" sz="2800" dirty="0">
                <a:solidFill>
                  <a:schemeClr val="bg1"/>
                </a:solidFill>
              </a:rPr>
              <a:t>H4A: Bastiaan van Rooijen</a:t>
            </a:r>
          </a:p>
          <a:p>
            <a:r>
              <a:rPr lang="nl-NL" sz="2800" dirty="0">
                <a:solidFill>
                  <a:schemeClr val="bg1"/>
                </a:solidFill>
              </a:rPr>
              <a:t>H4B: Anna van Rijnten</a:t>
            </a:r>
          </a:p>
          <a:p>
            <a:r>
              <a:rPr lang="nl-NL" sz="2800" dirty="0">
                <a:solidFill>
                  <a:schemeClr val="bg1"/>
                </a:solidFill>
              </a:rPr>
              <a:t>H4C: Annemieke Wijlaars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76A79E-6BD1-AE2E-05FF-2663C720E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51" y="2413947"/>
            <a:ext cx="1459139" cy="20301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CC6CBD-5517-222D-119D-183525F2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128" y="4586180"/>
            <a:ext cx="1292464" cy="19386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5EF0D4-B34B-AA06-4A7B-DE2B7385C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230" y="4667194"/>
            <a:ext cx="1243692" cy="18594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FD43F7F-CFBA-C321-958C-A9F2F99E0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451" y="4634952"/>
            <a:ext cx="1463167" cy="184115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13467E0-0589-4186-832B-2EA33ECCE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545" y="4521286"/>
            <a:ext cx="1378988" cy="206848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102A668-1FCB-F1FD-D152-C7F5BB7C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223" y="2327614"/>
            <a:ext cx="168873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4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4680520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Daltonkernwaarden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E9CFB7-4BD2-2747-81AD-B38093BB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338" y="2906506"/>
            <a:ext cx="1517010" cy="16489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A8BDD2-FEFC-6649-8DBC-5FFB6E5DF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564" y="2963092"/>
            <a:ext cx="1517010" cy="1645209"/>
          </a:xfrm>
          <a:prstGeom prst="rect">
            <a:avLst/>
          </a:prstGeom>
        </p:spPr>
      </p:pic>
      <p:pic>
        <p:nvPicPr>
          <p:cNvPr id="11" name="Afbeelding 10" descr="Afbeelding met tekst, klok&#10;&#10;Automatisch gegenereerde beschrijving">
            <a:extLst>
              <a:ext uri="{FF2B5EF4-FFF2-40B4-BE49-F238E27FC236}">
                <a16:creationId xmlns:a16="http://schemas.microsoft.com/office/drawing/2014/main" id="{9E55961A-E3BD-F743-8A58-2465FB2AA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970" y="2896114"/>
            <a:ext cx="1536128" cy="1669705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94F2B8D6-21FA-DA4E-A5D1-1AC74B5C2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744" y="2906506"/>
            <a:ext cx="1536128" cy="16697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3DCEF98-3ADC-0148-82A7-68D41FACF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68" y="2924944"/>
            <a:ext cx="1517010" cy="164520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16EB16F-62CB-DD45-8F84-740F909912D1}"/>
              </a:ext>
            </a:extLst>
          </p:cNvPr>
          <p:cNvSpPr txBox="1"/>
          <p:nvPr/>
        </p:nvSpPr>
        <p:spPr>
          <a:xfrm>
            <a:off x="755576" y="4768951"/>
            <a:ext cx="854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zelfstandigheid  samenwerking           reflectie              effectiviteit   verantwoordelijkheid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818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Verantwoordelijkheid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Samen magister bekijken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Samen daltonagenda / periodeplanners inzien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Contact opnemen met mentor / vakdocenten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Gesprekken voorbereiden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E8679906-E775-5942-B127-993849A01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61" y="232471"/>
            <a:ext cx="2940807" cy="31965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E57220F-61D0-716E-9E97-DA09E3BA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76810"/>
            <a:ext cx="4379726" cy="21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Samenwerking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MOL-gesprek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4FDF46F-58DB-9046-A7C4-23A53A9DB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91" y="178152"/>
            <a:ext cx="2940806" cy="318932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3A56F1D-DB7D-10DF-DB74-6B78BA5F2D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07556"/>
            <a:ext cx="4804965" cy="32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3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96474" y="1776160"/>
            <a:ext cx="7488832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Reflectie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Terugkijken op wat je </a:t>
            </a: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>hebt gedaan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Hoe kan het beter?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Wat ga je volgende keer doen?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A9D7C4-5A49-4640-B59E-FC7BD918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886" y="29663"/>
            <a:ext cx="3103081" cy="337291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686E7D-AEE9-5F4D-A0B7-32FEB80AB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58719">
            <a:off x="4987178" y="3706312"/>
            <a:ext cx="3599705" cy="2399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972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996474" y="1776160"/>
            <a:ext cx="7488832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Vormen van contact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MOL-gesprekken (online)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Gesprek op uitnodiging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Informatieavonden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Telefonisch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Informatie via mail van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Site van school: </a:t>
            </a:r>
            <a:r>
              <a:rPr lang="nl-NL" sz="2400" dirty="0">
                <a:solidFill>
                  <a:schemeClr val="bg1"/>
                </a:solidFill>
                <a:hlinkClick r:id="rId3"/>
              </a:rPr>
              <a:t>www.stanislascollege.nl</a:t>
            </a: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Magister (rooster, cijfers, aanwezigheid)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Oudernieuwsbrief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Mail mentor / vakdocent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A9D7C4-5A49-4640-B59E-FC7BD918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86" y="29663"/>
            <a:ext cx="3103081" cy="33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BA3A0F5D-3E78-8045-81A3-90470B5D8A3D}"/>
              </a:ext>
            </a:extLst>
          </p:cNvPr>
          <p:cNvSpPr/>
          <p:nvPr/>
        </p:nvSpPr>
        <p:spPr>
          <a:xfrm>
            <a:off x="827584" y="1412776"/>
            <a:ext cx="8856984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E399C1-4B93-814F-9EBE-8E9C7DF7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1656184" cy="89404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EB382F-32D9-4E6C-8B18-7B26E301A13A}"/>
              </a:ext>
            </a:extLst>
          </p:cNvPr>
          <p:cNvSpPr txBox="1"/>
          <p:nvPr/>
        </p:nvSpPr>
        <p:spPr>
          <a:xfrm>
            <a:off x="1043608" y="1772816"/>
            <a:ext cx="748883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31F82"/>
                </a:solidFill>
                <a:latin typeface="Sansa-Light" panose="02000603080000020004" pitchFamily="2" charset="0"/>
              </a:rPr>
              <a:t>Effectiviteit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Weten wat je moet doen voor elk vak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Tussenuren nuttig besteden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Zorgen dat je krijgt </a:t>
            </a: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000" dirty="0">
                <a:solidFill>
                  <a:schemeClr val="bg1"/>
                </a:solidFill>
              </a:rPr>
              <a:t>wat je nodig hebt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lok&#10;&#10;Automatisch gegenereerde beschrijving">
            <a:extLst>
              <a:ext uri="{FF2B5EF4-FFF2-40B4-BE49-F238E27FC236}">
                <a16:creationId xmlns:a16="http://schemas.microsoft.com/office/drawing/2014/main" id="{8F44AB09-9E89-2544-85F6-641F73D7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74551"/>
            <a:ext cx="2940806" cy="319653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D6060F-11EF-6B4D-BAC5-88868AEFA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50918"/>
            <a:ext cx="4395633" cy="23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D7599F26C57943BF42AF5684F234AD" ma:contentTypeVersion="13" ma:contentTypeDescription="Create a new document." ma:contentTypeScope="" ma:versionID="8bc6e6ac9e195c85643a79e89d9eaf93">
  <xsd:schema xmlns:xsd="http://www.w3.org/2001/XMLSchema" xmlns:xs="http://www.w3.org/2001/XMLSchema" xmlns:p="http://schemas.microsoft.com/office/2006/metadata/properties" xmlns:ns3="2cc047a0-1d7e-4a73-8fe5-0a461ac454df" xmlns:ns4="f2cbcae3-916d-4ff6-ab2f-0834e6dadbef" targetNamespace="http://schemas.microsoft.com/office/2006/metadata/properties" ma:root="true" ma:fieldsID="5d0c45b9cce7df1964775e3919eb07c3" ns3:_="" ns4:_="">
    <xsd:import namespace="2cc047a0-1d7e-4a73-8fe5-0a461ac454df"/>
    <xsd:import namespace="f2cbcae3-916d-4ff6-ab2f-0834e6dadb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047a0-1d7e-4a73-8fe5-0a461ac454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bcae3-916d-4ff6-ab2f-0834e6dad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66DFF-0D55-4E96-B6E1-688F322481F7}">
  <ds:schemaRefs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f2cbcae3-916d-4ff6-ab2f-0834e6dadbef"/>
    <ds:schemaRef ds:uri="2cc047a0-1d7e-4a73-8fe5-0a461ac454d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771203-C0CD-41B3-89A1-2088898A44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c047a0-1d7e-4a73-8fe5-0a461ac454df"/>
    <ds:schemaRef ds:uri="f2cbcae3-916d-4ff6-ab2f-0834e6dad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438AF5-0F4D-46C0-92F5-72CC92A01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826</Words>
  <Application>Microsoft Office PowerPoint</Application>
  <PresentationFormat>Diavoorstelling (4:3)</PresentationFormat>
  <Paragraphs>251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PMingLiU</vt:lpstr>
      <vt:lpstr>Arial</vt:lpstr>
      <vt:lpstr>Calibri</vt:lpstr>
      <vt:lpstr>Sansa-Bold</vt:lpstr>
      <vt:lpstr>Sansa-Light</vt:lpstr>
      <vt:lpstr>Office-thema</vt:lpstr>
      <vt:lpstr>Informatieavond 4 havo 6 september 2022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Vragen?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 naar 5 havo!  gein@stanislascollege.nl</vt:lpstr>
    </vt:vector>
  </TitlesOfParts>
  <Company>Goedinvorm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Jeroen van den Akker</dc:creator>
  <cp:lastModifiedBy>Geise, Natasja</cp:lastModifiedBy>
  <cp:revision>35</cp:revision>
  <dcterms:created xsi:type="dcterms:W3CDTF">2018-11-19T09:51:06Z</dcterms:created>
  <dcterms:modified xsi:type="dcterms:W3CDTF">2022-09-07T06:54:23Z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0x010100C8D7599F26C57943BF42AF5684F234AD</vt:lpwstr>
  </property>
</Properties>
</file>